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9"/>
  </p:notes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HK Grotesk Bold" charset="1" panose="00000800000000000000"/>
      <p:regular r:id="rId12"/>
    </p:embeddedFont>
    <p:embeddedFont>
      <p:font typeface="HK Grotesk Bold Italics" charset="1" panose="00000800000000000000"/>
      <p:regular r:id="rId13"/>
    </p:embeddedFont>
    <p:embeddedFont>
      <p:font typeface="HK Grotesk Medium" charset="1" panose="00000600000000000000"/>
      <p:regular r:id="rId14"/>
    </p:embeddedFont>
    <p:embeddedFont>
      <p:font typeface="HK Grotesk Medium Bold" charset="1" panose="00000700000000000000"/>
      <p:regular r:id="rId15"/>
    </p:embeddedFont>
    <p:embeddedFont>
      <p:font typeface="HK Grotesk Medium Italics" charset="1" panose="00000600000000000000"/>
      <p:regular r:id="rId16"/>
    </p:embeddedFont>
    <p:embeddedFont>
      <p:font typeface="HK Grotesk Medium Bold Italics" charset="1" panose="00000700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  <p:embeddedFont>
      <p:font typeface="Open Sans Extra Bold" charset="1" panose="020B0906030804020204"/>
      <p:regular r:id="rId22"/>
    </p:embeddedFont>
    <p:embeddedFont>
      <p:font typeface="Open Sans Extra Bold Italics" charset="1" panose="020B0906030804020204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6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600000000000000"/>
      <p:regular r:id="rId27"/>
    </p:embeddedFont>
    <p:embeddedFont>
      <p:font typeface="HK Grotesk Pro" charset="1" panose="00000500000000000000"/>
      <p:regular r:id="rId28"/>
    </p:embeddedFont>
    <p:embeddedFont>
      <p:font typeface="HK Grotesk Pro Bold" charset="1" panose="00000700000000000000"/>
      <p:regular r:id="rId29"/>
    </p:embeddedFont>
    <p:embeddedFont>
      <p:font typeface="HK Grotesk Pro Italics" charset="1" panose="00000500000000000000"/>
      <p:regular r:id="rId30"/>
    </p:embeddedFont>
    <p:embeddedFont>
      <p:font typeface="HK Grotesk Pro Bold Italics" charset="1" panose="00000700000000000000"/>
      <p:regular r:id="rId31"/>
    </p:embeddedFont>
    <p:embeddedFont>
      <p:font typeface="HK Grotesk Pro Medium" charset="1" panose="00000600000000000000"/>
      <p:regular r:id="rId32"/>
    </p:embeddedFont>
    <p:embeddedFont>
      <p:font typeface="HK Grotesk Pro Medium Bold" charset="1" panose="00000800000000000000"/>
      <p:regular r:id="rId33"/>
    </p:embeddedFont>
    <p:embeddedFont>
      <p:font typeface="HK Grotesk Pro Medium Italics" charset="1" panose="00000600000000000000"/>
      <p:regular r:id="rId34"/>
    </p:embeddedFont>
    <p:embeddedFont>
      <p:font typeface="HK Grotesk Pro Medium Bold Italics" charset="1" panose="00000800000000000000"/>
      <p:regular r:id="rId35"/>
    </p:embeddedFont>
    <p:embeddedFont>
      <p:font typeface="Poppins Medium" charset="1" panose="00000600000000000000"/>
      <p:regular r:id="rId36"/>
    </p:embeddedFont>
    <p:embeddedFont>
      <p:font typeface="Poppins Medium Bold" charset="1" panose="00000700000000000000"/>
      <p:regular r:id="rId37"/>
    </p:embeddedFont>
    <p:embeddedFont>
      <p:font typeface="Poppins Medium Italics" charset="1" panose="00000600000000000000"/>
      <p:regular r:id="rId38"/>
    </p:embeddedFont>
    <p:embeddedFont>
      <p:font typeface="Poppins Medium Bold Italics" charset="1" panose="000007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notesMasters/notesMaster1.xml" Type="http://schemas.openxmlformats.org/officeDocument/2006/relationships/notesMaster"/><Relationship Id="rId5" Target="tableStyles.xml" Type="http://schemas.openxmlformats.org/officeDocument/2006/relationships/tableStyles"/><Relationship Id="rId50" Target="theme/theme2.xml" Type="http://schemas.openxmlformats.org/officeDocument/2006/relationships/theme"/><Relationship Id="rId51" Target="notesSlides/notesSlide1.xml" Type="http://schemas.openxmlformats.org/officeDocument/2006/relationships/notesSlide"/><Relationship Id="rId52" Target="notesSlides/notesSlide2.xml" Type="http://schemas.openxmlformats.org/officeDocument/2006/relationships/notesSlide"/><Relationship Id="rId53" Target="notesSlides/notesSlide3.xml" Type="http://schemas.openxmlformats.org/officeDocument/2006/relationships/notesSlide"/><Relationship Id="rId54" Target="notesSlides/notesSlide4.xml" Type="http://schemas.openxmlformats.org/officeDocument/2006/relationships/notesSlide"/><Relationship Id="rId55" Target="notesSlides/notesSlide5.xml" Type="http://schemas.openxmlformats.org/officeDocument/2006/relationships/notesSlide"/><Relationship Id="rId56" Target="notesSlides/notesSlide6.xml" Type="http://schemas.openxmlformats.org/officeDocument/2006/relationships/notesSlide"/><Relationship Id="rId57" Target="notesSlides/notesSlide7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.pn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35.jpe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2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4.jpeg" Type="http://schemas.openxmlformats.org/officeDocument/2006/relationships/image"/><Relationship Id="rId4" Target="../media/image2.pn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21875" r="0" b="21875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837920" y="7014241"/>
            <a:ext cx="4612184" cy="80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Barbooking.it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2539" y="9392494"/>
            <a:ext cx="7742944" cy="40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35">
                <a:solidFill>
                  <a:srgbClr val="FFFFFF"/>
                </a:solidFill>
                <a:latin typeface="Montserrat"/>
              </a:rPr>
              <a:t>THE JEAN MONNET SMART BAR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72025" y="445498"/>
            <a:ext cx="8743950" cy="8743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56513" y="3905150"/>
            <a:ext cx="2284344" cy="14277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7532" y="3905150"/>
            <a:ext cx="1427715" cy="14277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97000" y="3757226"/>
            <a:ext cx="1579409" cy="17235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0" y="8774163"/>
            <a:ext cx="1512837" cy="151283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6089" y="5577873"/>
            <a:ext cx="4745190" cy="189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MINORE AFFOLLAMENTO DURANTE GLI ORARI DI PUNTA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70100" y="5577873"/>
            <a:ext cx="4745190" cy="95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RIDUZIONE DEI TEMPI DI ATTESA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14110" y="5577873"/>
            <a:ext cx="4745190" cy="95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PREVISIONI DI VENDITA ACCURATE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38436" y="1554478"/>
            <a:ext cx="12211128" cy="10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HK Grotesk Bold"/>
              </a:rPr>
              <a:t>Il nostro obiettivo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40776" b="0"/>
          <a:stretch>
            <a:fillRect/>
          </a:stretch>
        </p:blipFill>
        <p:spPr>
          <a:xfrm flipH="false" flipV="false" rot="0">
            <a:off x="0" y="0"/>
            <a:ext cx="9144129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91823" y="2774868"/>
            <a:ext cx="1472110" cy="110408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83774" y="831733"/>
            <a:ext cx="1380160" cy="13801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37213" y="4507601"/>
            <a:ext cx="1181330" cy="143428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45416" y="8453570"/>
            <a:ext cx="1258264" cy="137857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44721" y="6311780"/>
            <a:ext cx="1258264" cy="132163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8347" y="3212465"/>
            <a:ext cx="6727305" cy="402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HK Grotesk Bold"/>
              </a:rPr>
              <a:t>Perchè adottare questo sistema?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00428" y="1229372"/>
            <a:ext cx="5158872" cy="51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Gestione cassa in negozio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00428" y="2983865"/>
            <a:ext cx="5158872" cy="51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Pagamenti digitali e veloci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00428" y="4851060"/>
            <a:ext cx="5158872" cy="51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Controllo magazzino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00428" y="6680155"/>
            <a:ext cx="5158872" cy="51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Sito Web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00428" y="8740095"/>
            <a:ext cx="5655035" cy="51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Gestione fornitori materie prime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81075"/>
            <a:ext cx="152932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CD904"/>
                </a:solidFill>
                <a:latin typeface="HK Grotesk Bold"/>
              </a:rPr>
              <a:t>04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25209" y="6400455"/>
            <a:ext cx="18413209" cy="4292355"/>
            <a:chOff x="0" y="0"/>
            <a:chExt cx="4849569" cy="113049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849569" cy="1130497"/>
            </a:xfrm>
            <a:custGeom>
              <a:avLst/>
              <a:gdLst/>
              <a:ahLst/>
              <a:cxnLst/>
              <a:rect r="r" b="b" t="t" l="l"/>
              <a:pathLst>
                <a:path h="1130497" w="4849569">
                  <a:moveTo>
                    <a:pt x="0" y="0"/>
                  </a:moveTo>
                  <a:lnTo>
                    <a:pt x="4849569" y="0"/>
                  </a:lnTo>
                  <a:lnTo>
                    <a:pt x="4849569" y="1130497"/>
                  </a:lnTo>
                  <a:lnTo>
                    <a:pt x="0" y="1130497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-502971" y="6437473"/>
            <a:ext cx="3110966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63766" y="4253706"/>
            <a:ext cx="4293498" cy="429349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58060" y="4348000"/>
            <a:ext cx="4104909" cy="410490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99088" y="4253706"/>
            <a:ext cx="4293498" cy="429349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093382" y="4348000"/>
            <a:ext cx="4104909" cy="410490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30736" y="4253706"/>
            <a:ext cx="4293498" cy="429349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825030" y="4348000"/>
            <a:ext cx="4104909" cy="410490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7458753" y="9092924"/>
            <a:ext cx="824403" cy="136026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08844" y="5066510"/>
            <a:ext cx="2003341" cy="2667888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568560" y="1123950"/>
            <a:ext cx="13025671" cy="125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>
                <a:solidFill>
                  <a:srgbClr val="FCD904"/>
                </a:solidFill>
                <a:latin typeface="HK Grotesk Bold"/>
              </a:rPr>
              <a:t>Sito Web </a:t>
            </a:r>
            <a:r>
              <a:rPr lang="en-US" sz="8903">
                <a:solidFill>
                  <a:srgbClr val="F5E79D"/>
                </a:solidFill>
                <a:latin typeface="HK Grotesk Bold"/>
              </a:rPr>
              <a:t>vs</a:t>
            </a:r>
            <a:r>
              <a:rPr lang="en-US" sz="8903">
                <a:solidFill>
                  <a:srgbClr val="FCD904"/>
                </a:solidFill>
                <a:latin typeface="HK Grotesk Bold"/>
              </a:rPr>
              <a:t> Applicazione </a:t>
            </a:r>
          </a:p>
        </p:txBody>
      </p:sp>
      <p:sp>
        <p:nvSpPr>
          <p:cNvPr name="TextBox 28" id="28"/>
          <p:cNvSpPr txBox="true"/>
          <p:nvPr/>
        </p:nvSpPr>
        <p:spPr>
          <a:xfrm rot="-5400000">
            <a:off x="-1021618" y="2377916"/>
            <a:ext cx="4033677" cy="46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3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026762" y="8725594"/>
            <a:ext cx="4767505" cy="106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HK Grotesk Pro Medium"/>
              </a:rPr>
              <a:t>Nessun utilizzo dello spazio del dispositivo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60247" y="8725594"/>
            <a:ext cx="4767505" cy="106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HK Grotesk Pro Medium"/>
              </a:rPr>
              <a:t>Accessibile da tutti i dispositivi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93732" y="8725594"/>
            <a:ext cx="4767505" cy="106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HK Grotesk Pro Medium"/>
              </a:rPr>
              <a:t>Manutenzione facile e veloce 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580615" y="5738399"/>
            <a:ext cx="3168819" cy="1445774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14474" y="5338784"/>
            <a:ext cx="2526022" cy="2245002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3174765" y="3047971"/>
            <a:ext cx="19376492" cy="4191057"/>
            <a:chOff x="0" y="0"/>
            <a:chExt cx="7588051" cy="164126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r="r" b="b" t="t" l="l"/>
              <a:pathLst>
                <a:path h="1641265" w="7588051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4" id="4"/>
          <p:cNvSpPr/>
          <p:nvPr/>
        </p:nvSpPr>
        <p:spPr>
          <a:xfrm rot="-2700000">
            <a:off x="14578339" y="5072600"/>
            <a:ext cx="3893054" cy="0"/>
          </a:xfrm>
          <a:prstGeom prst="line">
            <a:avLst/>
          </a:prstGeom>
          <a:ln cap="rnd" w="400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998625" y="1028700"/>
            <a:ext cx="8177581" cy="8177581"/>
            <a:chOff x="0" y="0"/>
            <a:chExt cx="6355080" cy="635508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AutoShape 7" id="7"/>
          <p:cNvSpPr/>
          <p:nvPr/>
        </p:nvSpPr>
        <p:spPr>
          <a:xfrm rot="-2700000">
            <a:off x="3091959" y="9279469"/>
            <a:ext cx="3893054" cy="0"/>
          </a:xfrm>
          <a:prstGeom prst="line">
            <a:avLst/>
          </a:prstGeom>
          <a:ln cap="rnd" w="400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228295" y="1556195"/>
            <a:ext cx="7694676" cy="8229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08656" y="2647317"/>
            <a:ext cx="1268633" cy="98001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21876" y="4291407"/>
            <a:ext cx="1357169" cy="137958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98951" y="6337745"/>
            <a:ext cx="1478338" cy="148950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84228" y="558111"/>
            <a:ext cx="5072835" cy="834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99"/>
              </a:lnSpc>
            </a:pPr>
            <a:r>
              <a:rPr lang="en-US" sz="7928">
                <a:solidFill>
                  <a:srgbClr val="000000"/>
                </a:solidFill>
                <a:latin typeface="Open Sans Extra Bold"/>
              </a:rPr>
              <a:t>Perchè il cliente dovrebbe scegliere il nostro servizio?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77289" y="2442636"/>
            <a:ext cx="3371445" cy="131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HK Grotesk Pro Bold"/>
              </a:rPr>
              <a:t>Pagamento veloce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01215" y="4286511"/>
            <a:ext cx="3371445" cy="131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HK Grotesk Pro Bold"/>
              </a:rPr>
              <a:t>Disponibilità garantita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52081" y="6387810"/>
            <a:ext cx="3371445" cy="131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HK Grotesk Pro Bold"/>
              </a:rPr>
              <a:t>Coda più veloce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6054" r="0" b="605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8319701" y="5064653"/>
            <a:ext cx="2441488" cy="22064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7358" y="3219391"/>
            <a:ext cx="7862690" cy="589701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12837" y="4800054"/>
            <a:ext cx="5099520" cy="152986"/>
            <a:chOff x="0" y="0"/>
            <a:chExt cx="6799360" cy="203981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6799360" cy="203981"/>
              <a:chOff x="0" y="0"/>
              <a:chExt cx="1270000" cy="381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-941" y="-31"/>
                <a:ext cx="1271882" cy="38161"/>
              </a:xfrm>
              <a:custGeom>
                <a:avLst/>
                <a:gdLst/>
                <a:ahLst/>
                <a:cxnLst/>
                <a:rect r="r" b="b" t="t" l="l"/>
                <a:pathLst>
                  <a:path h="38161" w="1271882">
                    <a:moveTo>
                      <a:pt x="19991" y="31"/>
                    </a:moveTo>
                    <a:lnTo>
                      <a:pt x="1251891" y="31"/>
                    </a:lnTo>
                    <a:cubicBezTo>
                      <a:pt x="1258717" y="0"/>
                      <a:pt x="1265038" y="3625"/>
                      <a:pt x="1268460" y="9531"/>
                    </a:cubicBezTo>
                    <a:cubicBezTo>
                      <a:pt x="1271882" y="15438"/>
                      <a:pt x="1271882" y="22724"/>
                      <a:pt x="1268460" y="28631"/>
                    </a:cubicBezTo>
                    <a:cubicBezTo>
                      <a:pt x="1265038" y="34537"/>
                      <a:pt x="1258717" y="38162"/>
                      <a:pt x="12518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-941" y="-31"/>
                <a:ext cx="1144882" cy="38161"/>
              </a:xfrm>
              <a:custGeom>
                <a:avLst/>
                <a:gdLst/>
                <a:ahLst/>
                <a:cxnLst/>
                <a:rect r="r" b="b" t="t" l="l"/>
                <a:pathLst>
                  <a:path h="38161" w="1144882">
                    <a:moveTo>
                      <a:pt x="19991" y="31"/>
                    </a:moveTo>
                    <a:lnTo>
                      <a:pt x="1124891" y="31"/>
                    </a:lnTo>
                    <a:cubicBezTo>
                      <a:pt x="1131717" y="0"/>
                      <a:pt x="1138038" y="3625"/>
                      <a:pt x="1141460" y="9531"/>
                    </a:cubicBezTo>
                    <a:cubicBezTo>
                      <a:pt x="1144882" y="15438"/>
                      <a:pt x="1144882" y="22724"/>
                      <a:pt x="1141460" y="28631"/>
                    </a:cubicBezTo>
                    <a:cubicBezTo>
                      <a:pt x="1138038" y="34537"/>
                      <a:pt x="1131717" y="38162"/>
                      <a:pt x="11248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488710" y="7887489"/>
            <a:ext cx="5099520" cy="152986"/>
            <a:chOff x="0" y="0"/>
            <a:chExt cx="6799360" cy="203981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6799360" cy="203981"/>
              <a:chOff x="0" y="0"/>
              <a:chExt cx="1270000" cy="381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-941" y="-31"/>
                <a:ext cx="1271882" cy="38161"/>
              </a:xfrm>
              <a:custGeom>
                <a:avLst/>
                <a:gdLst/>
                <a:ahLst/>
                <a:cxnLst/>
                <a:rect r="r" b="b" t="t" l="l"/>
                <a:pathLst>
                  <a:path h="38161" w="1271882">
                    <a:moveTo>
                      <a:pt x="19991" y="31"/>
                    </a:moveTo>
                    <a:lnTo>
                      <a:pt x="1251891" y="31"/>
                    </a:lnTo>
                    <a:cubicBezTo>
                      <a:pt x="1258717" y="0"/>
                      <a:pt x="1265038" y="3625"/>
                      <a:pt x="1268460" y="9531"/>
                    </a:cubicBezTo>
                    <a:cubicBezTo>
                      <a:pt x="1271882" y="15438"/>
                      <a:pt x="1271882" y="22724"/>
                      <a:pt x="1268460" y="28631"/>
                    </a:cubicBezTo>
                    <a:cubicBezTo>
                      <a:pt x="1265038" y="34537"/>
                      <a:pt x="1258717" y="38162"/>
                      <a:pt x="12518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-941" y="-31"/>
                <a:ext cx="39982" cy="38161"/>
              </a:xfrm>
              <a:custGeom>
                <a:avLst/>
                <a:gdLst/>
                <a:ahLst/>
                <a:cxnLst/>
                <a:rect r="r" b="b" t="t" l="l"/>
                <a:pathLst>
                  <a:path h="38161" w="39982">
                    <a:moveTo>
                      <a:pt x="19991" y="31"/>
                    </a:moveTo>
                    <a:lnTo>
                      <a:pt x="19991" y="31"/>
                    </a:lnTo>
                    <a:cubicBezTo>
                      <a:pt x="26817" y="0"/>
                      <a:pt x="33138" y="3625"/>
                      <a:pt x="36560" y="9531"/>
                    </a:cubicBezTo>
                    <a:cubicBezTo>
                      <a:pt x="39982" y="15438"/>
                      <a:pt x="39982" y="22724"/>
                      <a:pt x="36560" y="28631"/>
                    </a:cubicBezTo>
                    <a:cubicBezTo>
                      <a:pt x="33138" y="34537"/>
                      <a:pt x="26817" y="38162"/>
                      <a:pt x="199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1512837" y="6303745"/>
            <a:ext cx="5099520" cy="152986"/>
            <a:chOff x="0" y="0"/>
            <a:chExt cx="6799360" cy="203981"/>
          </a:xfrm>
        </p:grpSpPr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0" y="0"/>
              <a:ext cx="6799360" cy="203981"/>
              <a:chOff x="0" y="0"/>
              <a:chExt cx="1270000" cy="381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-941" y="-31"/>
                <a:ext cx="1271882" cy="38161"/>
              </a:xfrm>
              <a:custGeom>
                <a:avLst/>
                <a:gdLst/>
                <a:ahLst/>
                <a:cxnLst/>
                <a:rect r="r" b="b" t="t" l="l"/>
                <a:pathLst>
                  <a:path h="38161" w="1271882">
                    <a:moveTo>
                      <a:pt x="19991" y="31"/>
                    </a:moveTo>
                    <a:lnTo>
                      <a:pt x="1251891" y="31"/>
                    </a:lnTo>
                    <a:cubicBezTo>
                      <a:pt x="1258717" y="0"/>
                      <a:pt x="1265038" y="3625"/>
                      <a:pt x="1268460" y="9531"/>
                    </a:cubicBezTo>
                    <a:cubicBezTo>
                      <a:pt x="1271882" y="15438"/>
                      <a:pt x="1271882" y="22724"/>
                      <a:pt x="1268460" y="28631"/>
                    </a:cubicBezTo>
                    <a:cubicBezTo>
                      <a:pt x="1265038" y="34537"/>
                      <a:pt x="1258717" y="38162"/>
                      <a:pt x="12518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-941" y="-31"/>
                <a:ext cx="103482" cy="38161"/>
              </a:xfrm>
              <a:custGeom>
                <a:avLst/>
                <a:gdLst/>
                <a:ahLst/>
                <a:cxnLst/>
                <a:rect r="r" b="b" t="t" l="l"/>
                <a:pathLst>
                  <a:path h="38161" w="103482">
                    <a:moveTo>
                      <a:pt x="19991" y="31"/>
                    </a:moveTo>
                    <a:lnTo>
                      <a:pt x="83491" y="31"/>
                    </a:lnTo>
                    <a:cubicBezTo>
                      <a:pt x="90317" y="0"/>
                      <a:pt x="96638" y="3625"/>
                      <a:pt x="100060" y="9531"/>
                    </a:cubicBezTo>
                    <a:cubicBezTo>
                      <a:pt x="103482" y="15438"/>
                      <a:pt x="103482" y="22724"/>
                      <a:pt x="100060" y="28631"/>
                    </a:cubicBezTo>
                    <a:cubicBezTo>
                      <a:pt x="96638" y="34537"/>
                      <a:pt x="90317" y="38162"/>
                      <a:pt x="834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0" y="8774163"/>
            <a:ext cx="1512837" cy="1512837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3514920" cy="4114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12837" y="4048125"/>
            <a:ext cx="4369524" cy="55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1"/>
              </a:lnSpc>
            </a:pPr>
            <a:r>
              <a:rPr lang="en-US" sz="3229">
                <a:solidFill>
                  <a:srgbClr val="FFFFFF"/>
                </a:solidFill>
                <a:latin typeface="HK Grotesk Pro"/>
              </a:rPr>
              <a:t>CORPO STUDENTI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2837" y="5534064"/>
            <a:ext cx="4369524" cy="55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1"/>
              </a:lnSpc>
            </a:pPr>
            <a:r>
              <a:rPr lang="en-US" sz="3229">
                <a:solidFill>
                  <a:srgbClr val="FFFFFF"/>
                </a:solidFill>
                <a:latin typeface="HK Grotesk Pro"/>
              </a:rPr>
              <a:t>PERSONALE 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2837" y="6675934"/>
            <a:ext cx="4369524" cy="112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1"/>
              </a:lnSpc>
            </a:pPr>
            <a:r>
              <a:rPr lang="en-US" sz="3229">
                <a:solidFill>
                  <a:srgbClr val="FFFFFF"/>
                </a:solidFill>
                <a:latin typeface="HK Grotesk Pro"/>
              </a:rPr>
              <a:t>COLLABORATORI SCOLASTICI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88710" y="1107287"/>
            <a:ext cx="1116439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CC00"/>
                </a:solidFill>
                <a:latin typeface="HK Grotesk Bold Bold"/>
              </a:rPr>
              <a:t>Prospettive di settore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44203" y="4610268"/>
            <a:ext cx="1439414" cy="46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~1800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44203" y="6113959"/>
            <a:ext cx="1439414" cy="46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~160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44203" y="7697703"/>
            <a:ext cx="1439414" cy="46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~40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22289" y="4124621"/>
            <a:ext cx="1121914" cy="46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90%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22289" y="5579190"/>
            <a:ext cx="1121914" cy="46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8%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22289" y="7337685"/>
            <a:ext cx="1121914" cy="46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2%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96454" y="5975898"/>
            <a:ext cx="6831237" cy="94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HK Grotesk Bold Bold"/>
              </a:rPr>
              <a:t>POTENZIALI CLIENTI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696454" y="2997667"/>
            <a:ext cx="7591546" cy="350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95"/>
              </a:lnSpc>
            </a:pPr>
            <a:r>
              <a:rPr lang="en-US" sz="20496">
                <a:solidFill>
                  <a:srgbClr val="FCD904"/>
                </a:solidFill>
                <a:latin typeface="Abril Fatface Bold"/>
              </a:rPr>
              <a:t>2000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22638"/>
            <a:ext cx="320040" cy="886072"/>
            <a:chOff x="0" y="0"/>
            <a:chExt cx="426720" cy="118143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r="r" b="b" t="t" l="l"/>
              <a:pathLst>
                <a:path h="1181481" w="426720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7190" y="222638"/>
            <a:ext cx="137160" cy="886072"/>
            <a:chOff x="0" y="0"/>
            <a:chExt cx="182880" cy="118143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r="r" b="b" t="t" l="l"/>
              <a:pathLst>
                <a:path h="1181481" w="182880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553420" y="3313182"/>
            <a:ext cx="2834640" cy="491490"/>
            <a:chOff x="0" y="0"/>
            <a:chExt cx="3779520" cy="65532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r="r" b="b" t="t" l="l"/>
              <a:pathLst>
                <a:path h="65532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553420" y="3804672"/>
            <a:ext cx="2834640" cy="1005840"/>
            <a:chOff x="0" y="0"/>
            <a:chExt cx="3779520" cy="134112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36674" y="3327128"/>
            <a:ext cx="2834640" cy="491490"/>
            <a:chOff x="0" y="0"/>
            <a:chExt cx="3779520" cy="65532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r="r" b="b" t="t" l="l"/>
              <a:pathLst>
                <a:path h="65532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36674" y="3818617"/>
            <a:ext cx="2834640" cy="1005840"/>
            <a:chOff x="0" y="0"/>
            <a:chExt cx="3779520" cy="134112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25644" y="3327128"/>
            <a:ext cx="2834640" cy="491490"/>
            <a:chOff x="0" y="0"/>
            <a:chExt cx="3779520" cy="65532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r="r" b="b" t="t" l="l"/>
              <a:pathLst>
                <a:path h="65532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925644" y="3818617"/>
            <a:ext cx="2834640" cy="1005840"/>
            <a:chOff x="0" y="0"/>
            <a:chExt cx="3779520" cy="134112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633131" y="7884220"/>
            <a:ext cx="5021739" cy="1053552"/>
            <a:chOff x="0" y="0"/>
            <a:chExt cx="6695652" cy="1404736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695694" cy="1404747"/>
            </a:xfrm>
            <a:custGeom>
              <a:avLst/>
              <a:gdLst/>
              <a:ahLst/>
              <a:cxnLst/>
              <a:rect r="r" b="b" t="t" l="l"/>
              <a:pathLst>
                <a:path h="1404747" w="6695694">
                  <a:moveTo>
                    <a:pt x="0" y="0"/>
                  </a:moveTo>
                  <a:lnTo>
                    <a:pt x="6695694" y="0"/>
                  </a:lnTo>
                  <a:lnTo>
                    <a:pt x="6695694" y="1404747"/>
                  </a:lnTo>
                  <a:lnTo>
                    <a:pt x="0" y="1404747"/>
                  </a:lnTo>
                  <a:close/>
                </a:path>
              </a:pathLst>
            </a:custGeom>
            <a:solidFill>
              <a:srgbClr val="D83B01"/>
            </a:solidFill>
          </p:spPr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8293594"/>
            <a:ext cx="2231748" cy="2231748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07335">
            <a:off x="5537562" y="5709363"/>
            <a:ext cx="2191136" cy="662819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662940" y="515347"/>
            <a:ext cx="15378896" cy="62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>
                <a:solidFill>
                  <a:srgbClr val="FCD904"/>
                </a:solidFill>
                <a:latin typeface="HK Grotesk Bold Bold"/>
              </a:rPr>
              <a:t>PROSPETTIVE DI SETTORE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30321" y="3308598"/>
            <a:ext cx="1017449" cy="48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CD904"/>
                </a:solidFill>
                <a:latin typeface="Arimo"/>
              </a:rPr>
              <a:t>1800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07012" y="3966999"/>
            <a:ext cx="186406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HK Grotesk Pro"/>
              </a:rPr>
              <a:t>Alunni nella scuola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28992" y="3322544"/>
            <a:ext cx="786617" cy="48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CD904"/>
                </a:solidFill>
                <a:latin typeface="Arimo"/>
              </a:rPr>
              <a:t>160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90267" y="3980945"/>
            <a:ext cx="186406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HK Grotesk Pro"/>
              </a:rPr>
              <a:t>Personale scolastico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33380" y="3322544"/>
            <a:ext cx="55578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CD904"/>
                </a:solidFill>
                <a:latin typeface="Arimo"/>
              </a:rPr>
              <a:t>40</a:t>
            </a: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1379237" y="3980945"/>
            <a:ext cx="186406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HK Grotesk Pro"/>
              </a:rPr>
              <a:t>Collaboratori scolastici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71074" y="8001421"/>
            <a:ext cx="432604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2F2F2F"/>
                </a:solidFill>
                <a:latin typeface="HK Grotesk Pro"/>
              </a:rPr>
              <a:t>SUCCESSO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53851" y="2528703"/>
            <a:ext cx="15378896" cy="62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>
                <a:solidFill>
                  <a:srgbClr val="FCD904"/>
                </a:solidFill>
                <a:latin typeface="HK Grotesk Pro Bold"/>
              </a:rPr>
              <a:t>2000</a:t>
            </a:r>
            <a:r>
              <a:rPr lang="en-US" sz="480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>
                <a:solidFill>
                  <a:srgbClr val="FFFFFF"/>
                </a:solidFill>
                <a:latin typeface="HK Grotesk Pro Bold"/>
              </a:rPr>
              <a:t>POTENZIALI</a:t>
            </a:r>
            <a:r>
              <a:rPr lang="en-US" sz="480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>
                <a:solidFill>
                  <a:srgbClr val="FCD904"/>
                </a:solidFill>
                <a:latin typeface="HK Grotesk Pro Bold"/>
              </a:rPr>
              <a:t>CLIENTI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517406">
            <a:off x="8058426" y="5775848"/>
            <a:ext cx="2191136" cy="662819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78631">
            <a:off x="10283669" y="5709363"/>
            <a:ext cx="2191136" cy="6628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127760"/>
            <a:ext cx="320040" cy="886072"/>
            <a:chOff x="0" y="0"/>
            <a:chExt cx="426720" cy="118143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r="r" b="b" t="t" l="l"/>
              <a:pathLst>
                <a:path h="1181481" w="426720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96365" y="1118235"/>
            <a:ext cx="156210" cy="905122"/>
            <a:chOff x="0" y="0"/>
            <a:chExt cx="208280" cy="1206830"/>
          </a:xfrm>
        </p:grpSpPr>
        <p:sp>
          <p:nvSpPr>
            <p:cNvPr name="Freeform 6" id="6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r="r" b="b" t="t" l="l"/>
              <a:pathLst>
                <a:path h="1181481" w="182880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r="r" b="b" t="t" l="l"/>
              <a:pathLst>
                <a:path h="1206881" w="208280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8430" y="5003319"/>
            <a:ext cx="18288000" cy="5443566"/>
            <a:chOff x="0" y="0"/>
            <a:chExt cx="24384000" cy="725808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4384000" cy="7258141"/>
            </a:xfrm>
            <a:custGeom>
              <a:avLst/>
              <a:gdLst/>
              <a:ahLst/>
              <a:cxnLst/>
              <a:rect r="r" b="b" t="t" l="l"/>
              <a:pathLst>
                <a:path h="72581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258141"/>
                  </a:lnTo>
                  <a:lnTo>
                    <a:pt x="0" y="725814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593686" y="3494256"/>
            <a:ext cx="2654184" cy="2654184"/>
            <a:chOff x="0" y="0"/>
            <a:chExt cx="3538912" cy="3538912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3538912" cy="3538912"/>
              <a:chOff x="0" y="0"/>
              <a:chExt cx="2540000" cy="254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270000" y="0"/>
                <a:ext cx="1269896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69896">
                    <a:moveTo>
                      <a:pt x="0" y="0"/>
                    </a:moveTo>
                    <a:lnTo>
                      <a:pt x="0" y="0"/>
                    </a:lnTo>
                    <a:cubicBezTo>
                      <a:pt x="695046" y="0"/>
                      <a:pt x="1260977" y="558715"/>
                      <a:pt x="1269896" y="125370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D2D2D2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-102580" y="0"/>
                <a:ext cx="2672784" cy="2640928"/>
              </a:xfrm>
              <a:custGeom>
                <a:avLst/>
                <a:gdLst/>
                <a:ahLst/>
                <a:cxnLst/>
                <a:rect r="r" b="b" t="t" l="l"/>
                <a:pathLst>
                  <a:path h="2640928" w="2672784">
                    <a:moveTo>
                      <a:pt x="2640074" y="1190256"/>
                    </a:moveTo>
                    <a:cubicBezTo>
                      <a:pt x="2672783" y="1710154"/>
                      <a:pt x="2384691" y="2197306"/>
                      <a:pt x="1913349" y="2419117"/>
                    </a:cubicBezTo>
                    <a:cubicBezTo>
                      <a:pt x="1442006" y="2640928"/>
                      <a:pt x="883008" y="2552413"/>
                      <a:pt x="503251" y="2195834"/>
                    </a:cubicBezTo>
                    <a:cubicBezTo>
                      <a:pt x="123495" y="1839254"/>
                      <a:pt x="0" y="1286929"/>
                      <a:pt x="191729" y="802570"/>
                    </a:cubicBezTo>
                    <a:cubicBezTo>
                      <a:pt x="383458" y="318211"/>
                      <a:pt x="851527" y="52"/>
                      <a:pt x="1372453" y="0"/>
                    </a:cubicBezTo>
                    <a:lnTo>
                      <a:pt x="1372580" y="1270000"/>
                    </a:ln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3125584" y="4026535"/>
            <a:ext cx="1590404" cy="1590402"/>
            <a:chOff x="0" y="0"/>
            <a:chExt cx="2120538" cy="2120536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r="r" b="b" t="t" l="l"/>
              <a:pathLst>
                <a:path h="2120646" w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imo"/>
                </a:rPr>
                <a:t>76%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08478" y="3494644"/>
            <a:ext cx="2654184" cy="2654184"/>
            <a:chOff x="0" y="0"/>
            <a:chExt cx="3538912" cy="3538912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3538912" cy="3538912"/>
              <a:chOff x="0" y="0"/>
              <a:chExt cx="2540000" cy="254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95280" y="0"/>
                <a:ext cx="2516655" cy="2661244"/>
              </a:xfrm>
              <a:custGeom>
                <a:avLst/>
                <a:gdLst/>
                <a:ahLst/>
                <a:cxnLst/>
                <a:rect r="r" b="b" t="t" l="l"/>
                <a:pathLst>
                  <a:path h="2661244" w="2516655">
                    <a:moveTo>
                      <a:pt x="1174720" y="0"/>
                    </a:moveTo>
                    <a:cubicBezTo>
                      <a:pt x="1812509" y="0"/>
                      <a:pt x="2351371" y="473027"/>
                      <a:pt x="2434013" y="1105439"/>
                    </a:cubicBezTo>
                    <a:cubicBezTo>
                      <a:pt x="2516655" y="1737851"/>
                      <a:pt x="2117440" y="2333463"/>
                      <a:pt x="1501067" y="2497354"/>
                    </a:cubicBezTo>
                    <a:cubicBezTo>
                      <a:pt x="884695" y="2661244"/>
                      <a:pt x="242376" y="2342571"/>
                      <a:pt x="0" y="1752631"/>
                    </a:cubicBezTo>
                    <a:lnTo>
                      <a:pt x="1174720" y="1270000"/>
                    </a:lnTo>
                    <a:close/>
                  </a:path>
                </a:pathLst>
              </a:custGeom>
              <a:solidFill>
                <a:srgbClr val="D2D2D2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-64239" y="0"/>
                <a:ext cx="1334239" cy="1810740"/>
              </a:xfrm>
              <a:custGeom>
                <a:avLst/>
                <a:gdLst/>
                <a:ahLst/>
                <a:cxnLst/>
                <a:rect r="r" b="b" t="t" l="l"/>
                <a:pathLst>
                  <a:path h="1810740" w="1334239">
                    <a:moveTo>
                      <a:pt x="185109" y="1810740"/>
                    </a:moveTo>
                    <a:cubicBezTo>
                      <a:pt x="0" y="1417365"/>
                      <a:pt x="28975" y="956638"/>
                      <a:pt x="261909" y="589554"/>
                    </a:cubicBezTo>
                    <a:cubicBezTo>
                      <a:pt x="494842" y="222469"/>
                      <a:pt x="899360" y="43"/>
                      <a:pt x="1334112" y="0"/>
                    </a:cubicBezTo>
                    <a:lnTo>
                      <a:pt x="1334239" y="1270000"/>
                    </a:ln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name="Group 21" id="21"/>
          <p:cNvGrpSpPr/>
          <p:nvPr/>
        </p:nvGrpSpPr>
        <p:grpSpPr>
          <a:xfrm rot="0">
            <a:off x="8348798" y="4026535"/>
            <a:ext cx="1590404" cy="1590402"/>
            <a:chOff x="0" y="0"/>
            <a:chExt cx="2120538" cy="2120536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r="r" b="b" t="t" l="l"/>
              <a:pathLst>
                <a:path h="2120646" w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imo"/>
                </a:rPr>
                <a:t>32%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682981" y="3494256"/>
            <a:ext cx="2654184" cy="2654184"/>
            <a:chOff x="0" y="0"/>
            <a:chExt cx="3538912" cy="3538912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0" y="0"/>
              <a:ext cx="3538912" cy="3538912"/>
              <a:chOff x="0" y="0"/>
              <a:chExt cx="2540000" cy="25400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-137203" y="0"/>
                <a:ext cx="2765373" cy="2674380"/>
              </a:xfrm>
              <a:custGeom>
                <a:avLst/>
                <a:gdLst/>
                <a:ahLst/>
                <a:cxnLst/>
                <a:rect r="r" b="b" t="t" l="l"/>
                <a:pathLst>
                  <a:path h="2674380" w="2765373">
                    <a:moveTo>
                      <a:pt x="1407203" y="0"/>
                    </a:moveTo>
                    <a:cubicBezTo>
                      <a:pt x="2022825" y="0"/>
                      <a:pt x="2549797" y="441526"/>
                      <a:pt x="2657585" y="1047638"/>
                    </a:cubicBezTo>
                    <a:cubicBezTo>
                      <a:pt x="2765373" y="1653750"/>
                      <a:pt x="2422935" y="2249887"/>
                      <a:pt x="1845058" y="2462134"/>
                    </a:cubicBezTo>
                    <a:cubicBezTo>
                      <a:pt x="1267181" y="2674380"/>
                      <a:pt x="620295" y="2441608"/>
                      <a:pt x="310148" y="1909820"/>
                    </a:cubicBezTo>
                    <a:cubicBezTo>
                      <a:pt x="0" y="1378032"/>
                      <a:pt x="115914" y="700383"/>
                      <a:pt x="585185" y="301916"/>
                    </a:cubicBezTo>
                    <a:lnTo>
                      <a:pt x="1407203" y="1270000"/>
                    </a:lnTo>
                    <a:close/>
                  </a:path>
                </a:pathLst>
              </a:custGeom>
              <a:solidFill>
                <a:srgbClr val="D2D2D2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400625" y="0"/>
                <a:ext cx="869375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869375">
                    <a:moveTo>
                      <a:pt x="0" y="344210"/>
                    </a:moveTo>
                    <a:cubicBezTo>
                      <a:pt x="235440" y="123117"/>
                      <a:pt x="546271" y="32"/>
                      <a:pt x="869248" y="0"/>
                    </a:cubicBezTo>
                    <a:lnTo>
                      <a:pt x="869375" y="1270000"/>
                    </a:ln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name="Group 28" id="28"/>
          <p:cNvGrpSpPr/>
          <p:nvPr/>
        </p:nvGrpSpPr>
        <p:grpSpPr>
          <a:xfrm rot="0">
            <a:off x="13214871" y="4026147"/>
            <a:ext cx="1590404" cy="1590402"/>
            <a:chOff x="0" y="0"/>
            <a:chExt cx="2120538" cy="2120536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r="r" b="b" t="t" l="l"/>
              <a:pathLst>
                <a:path h="2120646" w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imo"/>
                </a:rPr>
                <a:t>12%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776709" y="213112"/>
            <a:ext cx="156210" cy="905122"/>
            <a:chOff x="0" y="0"/>
            <a:chExt cx="208280" cy="1206830"/>
          </a:xfrm>
        </p:grpSpPr>
        <p:sp>
          <p:nvSpPr>
            <p:cNvPr name="Freeform 32" id="32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r="r" b="b" t="t" l="l"/>
              <a:pathLst>
                <a:path h="1181481" w="182880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r="r" b="b" t="t" l="l"/>
              <a:pathLst>
                <a:path h="1206881" w="208280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8774163"/>
            <a:ext cx="1512837" cy="1512837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20691" y="6764330"/>
            <a:ext cx="2000173" cy="1587638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rcRect l="31155" t="17761" r="30375" b="19399"/>
          <a:stretch>
            <a:fillRect/>
          </a:stretch>
        </p:blipFill>
        <p:spPr>
          <a:xfrm flipH="false" flipV="false" rot="0">
            <a:off x="8468955" y="6639880"/>
            <a:ext cx="1581020" cy="1836539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026060" y="6508392"/>
            <a:ext cx="1968026" cy="1968026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686249" y="1311269"/>
            <a:ext cx="10702885" cy="62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>
                <a:solidFill>
                  <a:srgbClr val="FCD904"/>
                </a:solidFill>
                <a:latin typeface="HK Grotesk Bold"/>
              </a:rPr>
              <a:t>Le preferenze dei consumatori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2940" y="515347"/>
            <a:ext cx="8966314" cy="62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>
                <a:solidFill>
                  <a:srgbClr val="FFCC00"/>
                </a:solidFill>
                <a:latin typeface="HK Grotesk Bold"/>
              </a:rPr>
              <a:t>IL 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222638"/>
            <a:ext cx="320040" cy="886072"/>
            <a:chOff x="0" y="0"/>
            <a:chExt cx="426720" cy="118143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r="r" b="b" t="t" l="l"/>
              <a:pathLst>
                <a:path h="1181481" w="426720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77190" y="222638"/>
            <a:ext cx="137160" cy="886072"/>
            <a:chOff x="0" y="0"/>
            <a:chExt cx="182880" cy="118143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r="r" b="b" t="t" l="l"/>
              <a:pathLst>
                <a:path h="1181481" w="182880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FCC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36853" y="2463614"/>
            <a:ext cx="3424662" cy="3424662"/>
            <a:chOff x="0" y="0"/>
            <a:chExt cx="4566216" cy="4566216"/>
          </a:xfrm>
        </p:grpSpPr>
        <p:sp>
          <p:nvSpPr>
            <p:cNvPr name="Freeform 8" id="8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r="r" b="b" t="t" l="l"/>
              <a:pathLst>
                <a:path h="4312158" w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r="r" b="b" t="t" l="l"/>
              <a:pathLst>
                <a:path h="4566158" w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112756" y="2839517"/>
            <a:ext cx="2672860" cy="2672860"/>
            <a:chOff x="0" y="0"/>
            <a:chExt cx="3563814" cy="356381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r="r" b="b" t="t" l="l"/>
              <a:pathLst>
                <a:path h="3563874" w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12" id="12"/>
          <p:cNvSpPr/>
          <p:nvPr/>
        </p:nvSpPr>
        <p:spPr>
          <a:xfrm rot="13423">
            <a:off x="2229476" y="6258030"/>
            <a:ext cx="2439416" cy="0"/>
          </a:xfrm>
          <a:prstGeom prst="line">
            <a:avLst/>
          </a:prstGeom>
          <a:ln cap="rnd" w="9525">
            <a:solidFill>
              <a:srgbClr val="D83B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276816" y="6457272"/>
            <a:ext cx="234473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Montserrat"/>
              </a:rPr>
              <a:t>Gioia Bertin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534211" y="2463614"/>
            <a:ext cx="3424662" cy="3424662"/>
            <a:chOff x="0" y="0"/>
            <a:chExt cx="4566216" cy="4566216"/>
          </a:xfrm>
        </p:grpSpPr>
        <p:sp>
          <p:nvSpPr>
            <p:cNvPr name="Freeform 15" id="15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r="r" b="b" t="t" l="l"/>
              <a:pathLst>
                <a:path h="4312158" w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r="r" b="b" t="t" l="l"/>
              <a:pathLst>
                <a:path h="4566158" w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910114" y="2839516"/>
            <a:ext cx="2672860" cy="2672860"/>
            <a:chOff x="0" y="0"/>
            <a:chExt cx="3563814" cy="3563814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r="r" b="b" t="t" l="l"/>
              <a:pathLst>
                <a:path h="3563874" w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19" id="19"/>
          <p:cNvSpPr/>
          <p:nvPr/>
        </p:nvSpPr>
        <p:spPr>
          <a:xfrm rot="13423">
            <a:off x="6026834" y="6258030"/>
            <a:ext cx="2439416" cy="0"/>
          </a:xfrm>
          <a:prstGeom prst="line">
            <a:avLst/>
          </a:prstGeom>
          <a:ln cap="rnd" w="9525">
            <a:solidFill>
              <a:srgbClr val="D83B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6074175" y="6457272"/>
            <a:ext cx="234473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Montserrat"/>
              </a:rPr>
              <a:t>Mirko Cerati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330348" y="2463614"/>
            <a:ext cx="3424662" cy="3424662"/>
            <a:chOff x="0" y="0"/>
            <a:chExt cx="4566216" cy="4566216"/>
          </a:xfrm>
        </p:grpSpPr>
        <p:sp>
          <p:nvSpPr>
            <p:cNvPr name="Freeform 22" id="22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r="r" b="b" t="t" l="l"/>
              <a:pathLst>
                <a:path h="4312158" w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r="r" b="b" t="t" l="l"/>
              <a:pathLst>
                <a:path h="4566158" w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706251" y="2839517"/>
            <a:ext cx="2672860" cy="2672860"/>
            <a:chOff x="0" y="0"/>
            <a:chExt cx="3563814" cy="3563814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r="r" b="b" t="t" l="l"/>
              <a:pathLst>
                <a:path h="3563874" w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26" id="26"/>
          <p:cNvSpPr/>
          <p:nvPr/>
        </p:nvSpPr>
        <p:spPr>
          <a:xfrm rot="13423">
            <a:off x="9706260" y="6277080"/>
            <a:ext cx="2439416" cy="0"/>
          </a:xfrm>
          <a:prstGeom prst="line">
            <a:avLst/>
          </a:prstGeom>
          <a:ln cap="rnd" w="9525">
            <a:solidFill>
              <a:srgbClr val="D83B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9800948" y="6457272"/>
            <a:ext cx="2344737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Montserrat"/>
              </a:rPr>
              <a:t>Lorenzo Marcato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3126485" y="2463613"/>
            <a:ext cx="3424662" cy="3424662"/>
            <a:chOff x="0" y="0"/>
            <a:chExt cx="4566216" cy="4566216"/>
          </a:xfrm>
        </p:grpSpPr>
        <p:sp>
          <p:nvSpPr>
            <p:cNvPr name="Freeform 29" id="29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r="r" b="b" t="t" l="l"/>
              <a:pathLst>
                <a:path h="4312158" w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r="r" b="b" t="t" l="l"/>
              <a:pathLst>
                <a:path h="4566158" w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502388" y="2839516"/>
            <a:ext cx="2672860" cy="2672860"/>
            <a:chOff x="0" y="0"/>
            <a:chExt cx="3563814" cy="3563814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r="r" b="b" t="t" l="l"/>
              <a:pathLst>
                <a:path h="3563874" w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33" id="33"/>
          <p:cNvSpPr/>
          <p:nvPr/>
        </p:nvSpPr>
        <p:spPr>
          <a:xfrm rot="13423">
            <a:off x="13735823" y="6238980"/>
            <a:ext cx="2439416" cy="0"/>
          </a:xfrm>
          <a:prstGeom prst="line">
            <a:avLst/>
          </a:prstGeom>
          <a:ln cap="rnd" w="9525">
            <a:solidFill>
              <a:srgbClr val="D83B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3735813" y="6457272"/>
            <a:ext cx="2344737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Montserrat"/>
              </a:rPr>
              <a:t>Gabriela Badarau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DAFZB4zmQPg</dc:identifier>
  <dcterms:modified xsi:type="dcterms:W3CDTF">2011-08-01T06:04:30Z</dcterms:modified>
  <cp:revision>1</cp:revision>
  <dc:title>BarBooking</dc:title>
</cp:coreProperties>
</file>